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7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31E2C40-B298-4D24-BA5D-2CEFA2BC9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C6B5ED-0A2B-4066-A4AD-CFB3DC90D9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851FF-8DF0-4E81-A55E-415AFED83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A8D89-DE09-4C6F-AC9B-C36303496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C9ABD-A1E0-4DF9-B643-3E50FA73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0F2A5-EFB9-42DF-A9A6-A4A8752A3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84503-428B-4641-B6EB-255F46E06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67F96-FAD0-432C-B126-690E5E598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E176D-86DC-4946-96D5-1E67360A2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36FAE-C561-4F13-BB36-B2895D292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AFF36-E940-483D-88D8-F88505A4C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FE528-8188-4B83-897F-4D60668BA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D2F6E-497B-4402-88FB-9AFCD96EE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3A9A-A1C3-48DE-B80B-F043A81AD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A5C4D-78D5-4176-ACEA-2072AAB2F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38587E4-0B8A-4ECD-842F-D8C0C9C75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GIÁO ÁN ĐIỆN TỬ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MỞ RỘNG VỐN TỪ: </a:t>
            </a:r>
          </a:p>
          <a:p>
            <a:pPr eaLnBrk="1" hangingPunct="1">
              <a:defRPr/>
            </a:pPr>
            <a:endParaRPr lang="en-US" smtClean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752600" y="3657600"/>
            <a:ext cx="596265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NHÂN HẬU ĐOÀN KẾT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Kiểm tra bài cũ: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Nêu cấu tạo của tiếng? Phân tích tiếng </a:t>
            </a:r>
            <a:r>
              <a:rPr lang="vi-VN" b="1" i="1" smtClean="0">
                <a:solidFill>
                  <a:srgbClr val="FFFF00"/>
                </a:solidFill>
                <a:latin typeface="Arial"/>
              </a:rPr>
              <a:t>ă</a:t>
            </a:r>
            <a:r>
              <a:rPr lang="en-US" b="1" i="1" smtClean="0">
                <a:solidFill>
                  <a:srgbClr val="FFFF00"/>
                </a:solidFill>
                <a:latin typeface="Arial"/>
              </a:rPr>
              <a:t>n, học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*Đọc thuộc khổ th</a:t>
            </a:r>
            <a:r>
              <a:rPr lang="vi-V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vi-V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ầu bài </a:t>
            </a:r>
            <a:r>
              <a:rPr 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Mẹ ốm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tìm các tiếng bắt vần với nhau trong khổ th</a:t>
            </a:r>
            <a:r>
              <a:rPr lang="vi-V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2800" smtClean="0">
                <a:latin typeface="Arial"/>
              </a:rPr>
              <a:t>Thứ       ngày       tháng     n</a:t>
            </a:r>
            <a:r>
              <a:rPr lang="vi-VN" sz="2800" smtClean="0">
                <a:latin typeface="Arial"/>
              </a:rPr>
              <a:t>ă</a:t>
            </a:r>
            <a:r>
              <a:rPr lang="en-US" sz="2800" smtClean="0">
                <a:latin typeface="Arial"/>
              </a:rPr>
              <a:t>m</a:t>
            </a:r>
            <a:br>
              <a:rPr lang="en-US" sz="2800" smtClean="0">
                <a:latin typeface="Arial"/>
              </a:rPr>
            </a:br>
            <a:r>
              <a:rPr lang="en-US" sz="2800" smtClean="0">
                <a:latin typeface="Arial"/>
              </a:rPr>
              <a:t>Luyện từ và câu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MỞ RỘNG VỐN TỪ: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1495425" y="2819400"/>
            <a:ext cx="615315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NHÂN HẬU- ĐOÀN KẾT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US" sz="2800" smtClean="0">
              <a:latin typeface="Arial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smtClean="0">
              <a:solidFill>
                <a:srgbClr val="FFFF00"/>
              </a:solidFill>
              <a:latin typeface="Arial"/>
            </a:endParaRPr>
          </a:p>
          <a:p>
            <a:pPr eaLnBrk="1" hangingPunct="1">
              <a:buFontTx/>
              <a:buNone/>
              <a:defRPr/>
            </a:pPr>
            <a:r>
              <a:rPr lang="en-US" sz="4400" smtClean="0">
                <a:latin typeface="Arial"/>
              </a:rPr>
              <a:t>HOẠT ĐỘNG 1</a:t>
            </a:r>
            <a:r>
              <a:rPr lang="en-US" sz="3600" smtClean="0">
                <a:latin typeface="Arial"/>
                <a:sym typeface="Wingdings" pitchFamily="2" charset="2"/>
              </a:rPr>
              <a:t>: </a:t>
            </a:r>
            <a:r>
              <a:rPr lang="en-US" sz="2800" smtClean="0">
                <a:latin typeface="Arial"/>
                <a:sym typeface="Wingdings" pitchFamily="2" charset="2"/>
              </a:rPr>
              <a:t>(HĐ nhóm 4) Tìm từ trong chủ </a:t>
            </a:r>
            <a:r>
              <a:rPr lang="vi-VN" sz="2800" smtClean="0">
                <a:latin typeface="Arial"/>
                <a:sym typeface="Wingdings" pitchFamily="2" charset="2"/>
              </a:rPr>
              <a:t>đ</a:t>
            </a:r>
            <a:r>
              <a:rPr lang="en-US" sz="2800" smtClean="0">
                <a:latin typeface="Arial"/>
                <a:sym typeface="Wingdings" pitchFamily="2" charset="2"/>
              </a:rPr>
              <a:t>iểm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HOẠT ĐỘNG 2</a:t>
            </a:r>
            <a:r>
              <a:rPr lang="en-US" smtClean="0">
                <a:latin typeface="Arial"/>
                <a:sym typeface="Wingdings" pitchFamily="2" charset="2"/>
              </a:rPr>
              <a:t>:</a:t>
            </a:r>
            <a:r>
              <a:rPr lang="en-US" sz="2800" smtClean="0">
                <a:latin typeface="Arial"/>
                <a:sym typeface="Wingdings" pitchFamily="2" charset="2"/>
              </a:rPr>
              <a:t>( Hoạt </a:t>
            </a:r>
            <a:r>
              <a:rPr lang="vi-VN" sz="2800" smtClean="0">
                <a:latin typeface="Arial"/>
                <a:sym typeface="Wingdings" pitchFamily="2" charset="2"/>
              </a:rPr>
              <a:t>đ</a:t>
            </a:r>
            <a:r>
              <a:rPr lang="en-US" sz="2800" smtClean="0">
                <a:latin typeface="Arial"/>
                <a:sym typeface="Wingdings" pitchFamily="2" charset="2"/>
              </a:rPr>
              <a:t>ộng nhóm) Tìm hiểu nghĩa của tiếng nhân</a:t>
            </a:r>
            <a:endParaRPr lang="en-US" smtClean="0">
              <a:latin typeface="Aria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Bài 2: Cho các từ sau: </a:t>
            </a:r>
            <a:r>
              <a:rPr lang="en-US" sz="2800" b="1" i="1" smtClean="0">
                <a:latin typeface="Arial"/>
              </a:rPr>
              <a:t>nhân dân, nhân hậu, nhân ái, công</a:t>
            </a:r>
            <a:r>
              <a:rPr lang="en-US" sz="2800" i="1" smtClean="0">
                <a:latin typeface="Arial"/>
              </a:rPr>
              <a:t> </a:t>
            </a:r>
            <a:r>
              <a:rPr lang="en-US" sz="2800" b="1" i="1" smtClean="0">
                <a:latin typeface="Arial"/>
              </a:rPr>
              <a:t>nhân, nhân loại, nhân </a:t>
            </a:r>
            <a:r>
              <a:rPr lang="vi-VN" sz="2800" b="1" i="1" smtClean="0">
                <a:latin typeface="Arial"/>
              </a:rPr>
              <a:t>đ</a:t>
            </a:r>
            <a:r>
              <a:rPr lang="en-US" sz="2800" b="1" i="1" smtClean="0">
                <a:latin typeface="Arial"/>
              </a:rPr>
              <a:t>ức, nhân từ, nhân tài</a:t>
            </a:r>
            <a:r>
              <a:rPr lang="en-US" sz="2800" i="1" smtClean="0">
                <a:latin typeface="Arial"/>
              </a:rPr>
              <a:t>.</a:t>
            </a:r>
            <a:r>
              <a:rPr lang="en-US" sz="2800" smtClean="0">
                <a:solidFill>
                  <a:srgbClr val="FFFF00"/>
                </a:solidFill>
                <a:latin typeface="Arial"/>
              </a:rPr>
              <a:t> Hãy cho biết:</a:t>
            </a:r>
          </a:p>
          <a:p>
            <a:pPr lvl="2" eaLnBrk="1" hangingPunct="1">
              <a:buFontTx/>
              <a:buNone/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a, Trong những từ nào, tiếng nhân có nghĩa là </a:t>
            </a:r>
            <a:r>
              <a:rPr lang="en-US" sz="2800" b="1" smtClean="0">
                <a:latin typeface="Arial"/>
              </a:rPr>
              <a:t>ng</a:t>
            </a:r>
            <a:r>
              <a:rPr lang="vi-VN" sz="2800" b="1" smtClean="0">
                <a:latin typeface="Arial"/>
              </a:rPr>
              <a:t>ư</a:t>
            </a:r>
            <a:r>
              <a:rPr lang="en-US" sz="2800" b="1" smtClean="0">
                <a:latin typeface="Arial"/>
              </a:rPr>
              <a:t>ời</a:t>
            </a:r>
            <a:r>
              <a:rPr lang="en-US" sz="2800" smtClean="0">
                <a:solidFill>
                  <a:srgbClr val="FFFF00"/>
                </a:solidFill>
                <a:latin typeface="Arial"/>
              </a:rPr>
              <a:t>?</a:t>
            </a:r>
          </a:p>
          <a:p>
            <a:pPr lvl="2" eaLnBrk="1" hangingPunct="1">
              <a:buFontTx/>
              <a:buNone/>
              <a:defRPr/>
            </a:pPr>
            <a:endParaRPr lang="en-US" sz="2800" smtClean="0">
              <a:solidFill>
                <a:srgbClr val="FFFF00"/>
              </a:solidFill>
              <a:latin typeface="Arial"/>
            </a:endParaRPr>
          </a:p>
          <a:p>
            <a:pPr lvl="2" eaLnBrk="1" hangingPunct="1">
              <a:buFontTx/>
              <a:buNone/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b, Trong những từ nào, tiếng nhân có nghĩa là </a:t>
            </a:r>
            <a:r>
              <a:rPr lang="en-US" sz="2800" b="1" smtClean="0">
                <a:latin typeface="Arial"/>
              </a:rPr>
              <a:t>lòng th</a:t>
            </a:r>
            <a:r>
              <a:rPr lang="vi-VN" sz="2800" b="1" smtClean="0">
                <a:latin typeface="Arial"/>
              </a:rPr>
              <a:t>ươ</a:t>
            </a:r>
            <a:r>
              <a:rPr lang="en-US" sz="2800" b="1" smtClean="0">
                <a:latin typeface="Arial"/>
              </a:rPr>
              <a:t>ng ng</a:t>
            </a:r>
            <a:r>
              <a:rPr lang="vi-VN" sz="2800" b="1" smtClean="0">
                <a:latin typeface="Arial"/>
              </a:rPr>
              <a:t>ư</a:t>
            </a:r>
            <a:r>
              <a:rPr lang="en-US" sz="2800" b="1" smtClean="0">
                <a:latin typeface="Arial"/>
              </a:rPr>
              <a:t>ời?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graphicFrame>
        <p:nvGraphicFramePr>
          <p:cNvPr id="13333" name="Group 21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39925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Tiếng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nhân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có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người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Tiếng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nhân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có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nghĩa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là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lòng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thương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914400" y="3276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38200" y="2971800"/>
            <a:ext cx="26670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dân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công nhân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loại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tài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latin typeface="Arial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105400" y="2971800"/>
            <a:ext cx="30480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hậu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ái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ức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từ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latin typeface="Arial"/>
            </a:endParaRPr>
          </a:p>
        </p:txBody>
      </p:sp>
      <p:sp>
        <p:nvSpPr>
          <p:cNvPr id="8209" name="Text Box 25"/>
          <p:cNvSpPr txBox="1">
            <a:spLocks noChangeArrowheads="1"/>
          </p:cNvSpPr>
          <p:nvPr/>
        </p:nvSpPr>
        <p:spPr bwMode="auto">
          <a:xfrm>
            <a:off x="5029200" y="3276600"/>
            <a:ext cx="192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3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HOẠT ĐỘNG 3</a:t>
            </a:r>
            <a:r>
              <a:rPr lang="en-US" smtClean="0">
                <a:latin typeface="Arial"/>
                <a:sym typeface="Wingdings" pitchFamily="2" charset="2"/>
              </a:rPr>
              <a:t>: </a:t>
            </a:r>
            <a:r>
              <a:rPr lang="en-US" sz="2800" smtClean="0">
                <a:latin typeface="Arial"/>
                <a:sym typeface="Wingdings" pitchFamily="2" charset="2"/>
              </a:rPr>
              <a:t>(HĐ cá nhân) Đặt câu</a:t>
            </a:r>
            <a:endParaRPr lang="en-US" smtClean="0">
              <a:latin typeface="Arial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Bài3: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ặt câu với một từ ở bài tập 2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latin typeface="Arial"/>
              </a:rPr>
              <a:t>Dãy trái tìm từ ở nhóm a </a:t>
            </a:r>
            <a:r>
              <a:rPr lang="vi-VN" sz="2400" smtClean="0">
                <a:latin typeface="Arial"/>
              </a:rPr>
              <a:t>đ</a:t>
            </a:r>
            <a:r>
              <a:rPr lang="en-US" sz="2400" smtClean="0">
                <a:latin typeface="Arial"/>
              </a:rPr>
              <a:t>ể </a:t>
            </a:r>
            <a:r>
              <a:rPr lang="vi-VN" sz="2400" smtClean="0">
                <a:latin typeface="Arial"/>
              </a:rPr>
              <a:t>đ</a:t>
            </a:r>
            <a:r>
              <a:rPr lang="en-US" sz="2400" smtClean="0">
                <a:latin typeface="Arial"/>
              </a:rPr>
              <a:t>ặt câu</a:t>
            </a:r>
          </a:p>
          <a:p>
            <a:pPr eaLnBrk="1" hangingPunct="1">
              <a:buFontTx/>
              <a:buNone/>
              <a:defRPr/>
            </a:pPr>
            <a:r>
              <a:rPr lang="en-US" sz="2400" smtClean="0">
                <a:latin typeface="Arial"/>
              </a:rPr>
              <a:t>Dãy phải tìm từ ở nhóm b </a:t>
            </a:r>
            <a:r>
              <a:rPr lang="vi-VN" sz="2400" smtClean="0">
                <a:latin typeface="Arial"/>
              </a:rPr>
              <a:t>đ</a:t>
            </a:r>
            <a:r>
              <a:rPr lang="en-US" sz="2400" smtClean="0">
                <a:latin typeface="Arial"/>
              </a:rPr>
              <a:t>ể </a:t>
            </a:r>
            <a:r>
              <a:rPr lang="vi-VN" sz="2400" smtClean="0">
                <a:latin typeface="Arial"/>
              </a:rPr>
              <a:t>đ</a:t>
            </a:r>
            <a:r>
              <a:rPr lang="en-US" sz="2400" smtClean="0">
                <a:latin typeface="Arial"/>
              </a:rPr>
              <a:t>ặt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Arial"/>
              </a:rPr>
              <a:t>HOẠT ĐỘNG 4:</a:t>
            </a:r>
            <a:r>
              <a:rPr lang="en-US" sz="2800" smtClean="0">
                <a:latin typeface="Arial"/>
              </a:rPr>
              <a:t>( Thảo luận nhóm </a:t>
            </a:r>
            <a:r>
              <a:rPr lang="vi-VN" sz="2800" smtClean="0">
                <a:latin typeface="Arial"/>
              </a:rPr>
              <a:t>đ</a:t>
            </a:r>
            <a:r>
              <a:rPr lang="en-US" sz="2800" smtClean="0">
                <a:latin typeface="Arial"/>
              </a:rPr>
              <a:t>ôi) Tìm hiểu nghĩa câu tục ngữ</a:t>
            </a:r>
            <a:endParaRPr lang="en-US" smtClean="0">
              <a:latin typeface="Arial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Bài 4: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Câu tục ngữ d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ư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ới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ây khuyên ta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iều gì? Chê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đ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iều gì?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a, Ở hiền gặp lành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b, Trâu buộc ghét trâu 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ă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n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c, Một cây làm chẳng nên non</a:t>
            </a:r>
          </a:p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Ba cây chụm lại nên hòn núi cao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"/>
              </a:rPr>
              <a:t>MỞ RỘNG VỐN TỪ:</a:t>
            </a:r>
            <a:br>
              <a:rPr lang="en-US" sz="4000" smtClean="0">
                <a:latin typeface="Arial"/>
              </a:rPr>
            </a:br>
            <a:endParaRPr lang="en-US" sz="4000" smtClean="0">
              <a:latin typeface="Arial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Tìm hiểu nghĩa của từ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Tìm hiểu nghĩa của tiếng nhân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Đặt câu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FF00"/>
                </a:solidFill>
                <a:latin typeface="Arial"/>
              </a:rPr>
              <a:t>Tìm hiểu nghĩa câu tục ngữ</a:t>
            </a:r>
          </a:p>
        </p:txBody>
      </p:sp>
      <p:sp>
        <p:nvSpPr>
          <p:cNvPr id="11268" name="WordArt 5"/>
          <p:cNvSpPr>
            <a:spLocks noChangeArrowheads="1" noChangeShapeType="1" noTextEdit="1"/>
          </p:cNvSpPr>
          <p:nvPr/>
        </p:nvSpPr>
        <p:spPr bwMode="auto">
          <a:xfrm>
            <a:off x="1066800" y="1143000"/>
            <a:ext cx="6477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NHÂN HẬU- ĐOÀN KẾT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171</TotalTime>
  <Words>347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Tahoma</vt:lpstr>
      <vt:lpstr>Arial</vt:lpstr>
      <vt:lpstr>Wingdings</vt:lpstr>
      <vt:lpstr>.VnTime</vt:lpstr>
      <vt:lpstr>Ocean</vt:lpstr>
      <vt:lpstr>GIÁO ÁN ĐIỆN TỬ</vt:lpstr>
      <vt:lpstr>Kiểm tra bài cũ: </vt:lpstr>
      <vt:lpstr>Thứ       ngày       tháng     năm Luyện từ và câu</vt:lpstr>
      <vt:lpstr>Slide 4</vt:lpstr>
      <vt:lpstr>HOẠT ĐỘNG 2:( Hoạt động nhóm) Tìm hiểu nghĩa của tiếng nhân</vt:lpstr>
      <vt:lpstr>Slide 6</vt:lpstr>
      <vt:lpstr>HOẠT ĐỘNG 3: (HĐ cá nhân) Đặt câu</vt:lpstr>
      <vt:lpstr>HOẠT ĐỘNG 4:( Thảo luận nhóm đôi) Tìm hiểu nghĩa câu tục ngữ</vt:lpstr>
      <vt:lpstr>MỞ RỘNG VỐN TỪ: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®iÖn tö</dc:title>
  <dc:creator>an</dc:creator>
  <cp:lastModifiedBy>CSTeam</cp:lastModifiedBy>
  <cp:revision>10</cp:revision>
  <dcterms:created xsi:type="dcterms:W3CDTF">2008-08-22T04:04:10Z</dcterms:created>
  <dcterms:modified xsi:type="dcterms:W3CDTF">2016-06-30T02:29:13Z</dcterms:modified>
</cp:coreProperties>
</file>